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91" r:id="rId3"/>
    <p:sldId id="293" r:id="rId4"/>
    <p:sldId id="289" r:id="rId5"/>
    <p:sldId id="288" r:id="rId6"/>
    <p:sldId id="290" r:id="rId7"/>
    <p:sldId id="292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8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-13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11/29/13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11/29/13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1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8905875" cy="547970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651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158047"/>
            <a:ext cx="8651875" cy="526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D977DA-7179-4E4A-8476-A426C303D2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eg"/><Relationship Id="rId12" Type="http://schemas.openxmlformats.org/officeDocument/2006/relationships/image" Target="../media/image30.jpeg"/><Relationship Id="rId13" Type="http://schemas.openxmlformats.org/officeDocument/2006/relationships/image" Target="../media/image31.jpeg"/><Relationship Id="rId14" Type="http://schemas.openxmlformats.org/officeDocument/2006/relationships/image" Target="../media/image32.jpeg"/><Relationship Id="rId15" Type="http://schemas.openxmlformats.org/officeDocument/2006/relationships/image" Target="../media/image33.gif"/><Relationship Id="rId16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Performance Tools:</a:t>
            </a:r>
            <a:br>
              <a:rPr lang="en-US" dirty="0" smtClean="0"/>
            </a:br>
            <a:r>
              <a:rPr lang="en-US" dirty="0" smtClean="0"/>
              <a:t>A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D. Malony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charset="0"/>
              </a:rPr>
              <a:t>Professor, Department </a:t>
            </a:r>
            <a:r>
              <a:rPr lang="en-US" dirty="0" smtClean="0">
                <a:latin typeface="Times New Roman" charset="0"/>
              </a:rPr>
              <a:t>of Computer and </a:t>
            </a:r>
            <a:r>
              <a:rPr lang="en-US" dirty="0">
                <a:latin typeface="Times New Roman" charset="0"/>
              </a:rPr>
              <a:t>Information </a:t>
            </a:r>
            <a:r>
              <a:rPr lang="en-US" dirty="0" smtClean="0">
                <a:latin typeface="Times New Roman" charset="0"/>
              </a:rPr>
              <a:t>Science</a:t>
            </a:r>
            <a:br>
              <a:rPr lang="en-US" dirty="0" smtClean="0">
                <a:latin typeface="Times New Roman" charset="0"/>
              </a:rPr>
            </a:br>
            <a:r>
              <a:rPr lang="en-US" dirty="0" smtClean="0">
                <a:latin typeface="Times New Roman" charset="0"/>
              </a:rPr>
              <a:t>Director, </a:t>
            </a:r>
            <a:r>
              <a:rPr lang="en-US" dirty="0" err="1" smtClean="0">
                <a:latin typeface="Times New Roman" charset="0"/>
              </a:rPr>
              <a:t>Neuroinformatics</a:t>
            </a:r>
            <a:r>
              <a:rPr lang="en-US" dirty="0" smtClean="0">
                <a:latin typeface="Times New Roman" charset="0"/>
              </a:rPr>
              <a:t> Center</a:t>
            </a:r>
            <a:r>
              <a:rPr lang="en-US" dirty="0">
                <a:latin typeface="Times New Roman" charset="0"/>
              </a:rPr>
              <a:t/>
            </a:r>
            <a:br>
              <a:rPr lang="en-US" dirty="0">
                <a:latin typeface="Times New Roman" charset="0"/>
              </a:rPr>
            </a:br>
            <a:r>
              <a:rPr lang="en-US" dirty="0">
                <a:latin typeface="Times New Roman" charset="0"/>
              </a:rPr>
              <a:t>University of Oregon</a:t>
            </a:r>
          </a:p>
          <a:p>
            <a:r>
              <a:rPr lang="en-US" dirty="0">
                <a:latin typeface="Times New Roman" charset="0"/>
              </a:rPr>
              <a:t>Ph.D., University of Illinois, Urbana-</a:t>
            </a:r>
            <a:r>
              <a:rPr lang="en-US" dirty="0" smtClean="0">
                <a:latin typeface="Times New Roman" charset="0"/>
              </a:rPr>
              <a:t>Champaign (1991)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Fulbright Research </a:t>
            </a:r>
            <a:r>
              <a:rPr lang="en-US" dirty="0" smtClean="0">
                <a:latin typeface="Times New Roman" charset="0"/>
              </a:rPr>
              <a:t>Scholar</a:t>
            </a:r>
          </a:p>
          <a:p>
            <a:pPr lvl="1"/>
            <a:r>
              <a:rPr lang="en-US" dirty="0" err="1" smtClean="0">
                <a:latin typeface="Times New Roman" charset="0"/>
              </a:rPr>
              <a:t>Utrech</a:t>
            </a:r>
            <a:r>
              <a:rPr lang="en-US" dirty="0" smtClean="0">
                <a:latin typeface="Times New Roman" charset="0"/>
              </a:rPr>
              <a:t> University, The Netherlands (1991)</a:t>
            </a:r>
          </a:p>
          <a:p>
            <a:pPr lvl="1"/>
            <a:r>
              <a:rPr lang="en-US" dirty="0" smtClean="0">
                <a:latin typeface="Times New Roman" charset="0"/>
              </a:rPr>
              <a:t>University of Vienna, Austria (1998)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National Science Foundation Young </a:t>
            </a:r>
            <a:r>
              <a:rPr lang="en-US" dirty="0" smtClean="0">
                <a:latin typeface="Times New Roman" charset="0"/>
              </a:rPr>
              <a:t>Investigator (1994)</a:t>
            </a:r>
            <a:endParaRPr lang="en-US" dirty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Alexander </a:t>
            </a:r>
            <a:r>
              <a:rPr lang="en-US" dirty="0">
                <a:latin typeface="Times New Roman" charset="0"/>
              </a:rPr>
              <a:t>von Humboldt Research </a:t>
            </a:r>
            <a:r>
              <a:rPr lang="en-US" dirty="0" smtClean="0">
                <a:latin typeface="Times New Roman" charset="0"/>
              </a:rPr>
              <a:t>Award (2002)</a:t>
            </a:r>
            <a:endParaRPr lang="en-US" dirty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Research </a:t>
            </a:r>
            <a:r>
              <a:rPr lang="en-US" dirty="0">
                <a:latin typeface="Times New Roman" charset="0"/>
              </a:rPr>
              <a:t>interests</a:t>
            </a:r>
          </a:p>
          <a:p>
            <a:pPr lvl="1"/>
            <a:r>
              <a:rPr lang="en-US" dirty="0">
                <a:latin typeface="Times New Roman" charset="0"/>
              </a:rPr>
              <a:t>Parallel performance analysis, scalable parallel software and </a:t>
            </a:r>
            <a:r>
              <a:rPr lang="en-US" dirty="0" smtClean="0">
                <a:latin typeface="Times New Roman" charset="0"/>
              </a:rPr>
              <a:t>tools, high</a:t>
            </a:r>
            <a:r>
              <a:rPr lang="en-US" dirty="0">
                <a:latin typeface="Times New Roman" charset="0"/>
              </a:rPr>
              <a:t>-performance </a:t>
            </a:r>
            <a:r>
              <a:rPr lang="en-US" dirty="0" smtClean="0">
                <a:latin typeface="Times New Roman" charset="0"/>
              </a:rPr>
              <a:t>computing</a:t>
            </a:r>
            <a:endParaRPr lang="en-US" dirty="0">
              <a:latin typeface="Times New Roman" charset="0"/>
            </a:endParaRPr>
          </a:p>
          <a:p>
            <a:pPr lvl="1"/>
            <a:r>
              <a:rPr lang="en-US" dirty="0">
                <a:latin typeface="Times New Roman" charset="0"/>
              </a:rPr>
              <a:t>Computational science, </a:t>
            </a:r>
            <a:r>
              <a:rPr lang="en-US" dirty="0" err="1" smtClean="0">
                <a:latin typeface="Times New Roman" charset="0"/>
              </a:rPr>
              <a:t>neuroinformatics</a:t>
            </a:r>
            <a:endParaRPr lang="en-US" dirty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 descr="allen-notre-dame-crop-3x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86" b="18073"/>
          <a:stretch/>
        </p:blipFill>
        <p:spPr>
          <a:xfrm>
            <a:off x="8407004" y="53810"/>
            <a:ext cx="683180" cy="9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come from?</a:t>
            </a:r>
            <a:endParaRPr lang="en-US" dirty="0"/>
          </a:p>
        </p:txBody>
      </p:sp>
      <p:pic>
        <p:nvPicPr>
          <p:cNvPr id="5" name="Picture 5" descr="us.gif       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626956"/>
            <a:ext cx="451485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&#10;oregon.jpg   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04509"/>
            <a:ext cx="3713573" cy="2837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6"/>
          <p:cNvSpPr>
            <a:spLocks noChangeShapeType="1"/>
          </p:cNvSpPr>
          <p:nvPr/>
        </p:nvSpPr>
        <p:spPr bwMode="auto">
          <a:xfrm flipH="1" flipV="1">
            <a:off x="4323172" y="3931940"/>
            <a:ext cx="537343" cy="366330"/>
          </a:xfrm>
          <a:prstGeom prst="line">
            <a:avLst/>
          </a:prstGeom>
          <a:noFill/>
          <a:ln w="28575" cmpd="sng">
            <a:solidFill>
              <a:srgbClr val="339966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 coast.jpg    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31" y="4436397"/>
            <a:ext cx="2057400" cy="1536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portland.jpg 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62" y="783012"/>
            <a:ext cx="1510262" cy="1919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wallowa.jpg  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14" y="1992936"/>
            <a:ext cx="2305082" cy="1555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&#10;multnomah.jpg  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12" y="602782"/>
            <a:ext cx="1556821" cy="2201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crater-lake.jpg                                                00182EA8Macintosh HD                   C156AA62: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" y="4126542"/>
            <a:ext cx="2138363" cy="1603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1447800" y="2200275"/>
            <a:ext cx="381000" cy="381000"/>
          </a:xfrm>
          <a:prstGeom prst="star5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96790" y="5519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USA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469" y="1886362"/>
            <a:ext cx="91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Eugene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1111324" y="2185768"/>
            <a:ext cx="476282" cy="170954"/>
          </a:xfrm>
          <a:prstGeom prst="line">
            <a:avLst/>
          </a:prstGeom>
          <a:noFill/>
          <a:ln w="28575" cmpd="sng">
            <a:solidFill>
              <a:srgbClr val="339966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85107" y="3844951"/>
            <a:ext cx="117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/>
                <a:cs typeface="Times New Roman"/>
              </a:rPr>
              <a:t>Oregon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0" name="Rounded Rectangle 19"/>
          <p:cNvSpPr>
            <a:spLocks noChangeAspect="1"/>
          </p:cNvSpPr>
          <p:nvPr/>
        </p:nvSpPr>
        <p:spPr>
          <a:xfrm>
            <a:off x="1445611" y="5358434"/>
            <a:ext cx="1438856" cy="883173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Eugene like?</a:t>
            </a:r>
            <a:endParaRPr lang="en-US" dirty="0"/>
          </a:p>
        </p:txBody>
      </p:sp>
      <p:pic>
        <p:nvPicPr>
          <p:cNvPr id="5" name="Picture 4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0" y="1343533"/>
            <a:ext cx="4925586" cy="2051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58" y="1330998"/>
            <a:ext cx="3156598" cy="1603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bla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3" y="3712142"/>
            <a:ext cx="3710413" cy="2033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bla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803" y="3998220"/>
            <a:ext cx="3333974" cy="2215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bla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34" y="2807994"/>
            <a:ext cx="2268212" cy="30242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bla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27" y="2725105"/>
            <a:ext cx="1476829" cy="16149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ounded Rectangle 12"/>
          <p:cNvSpPr>
            <a:spLocks noChangeAspect="1"/>
          </p:cNvSpPr>
          <p:nvPr/>
        </p:nvSpPr>
        <p:spPr>
          <a:xfrm>
            <a:off x="2662903" y="3179096"/>
            <a:ext cx="1687870" cy="1032387"/>
          </a:xfrm>
          <a:prstGeom prst="roundRect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University of Oregon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41" y="3059527"/>
            <a:ext cx="3806355" cy="1756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ounded Rectangle 13"/>
          <p:cNvSpPr>
            <a:spLocks noChangeAspect="1"/>
          </p:cNvSpPr>
          <p:nvPr/>
        </p:nvSpPr>
        <p:spPr>
          <a:xfrm>
            <a:off x="5127653" y="1803639"/>
            <a:ext cx="1650679" cy="1182063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40005" dist="22987" dir="5400000" algn="tl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3242495" y="1519873"/>
            <a:ext cx="1795051" cy="1357753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395587" y="915713"/>
            <a:ext cx="2711803" cy="1786282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>
            <a:spLocks noChangeAspect="1"/>
          </p:cNvSpPr>
          <p:nvPr/>
        </p:nvSpPr>
        <p:spPr>
          <a:xfrm>
            <a:off x="6809102" y="621458"/>
            <a:ext cx="2311084" cy="1793862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7331029" y="4919280"/>
            <a:ext cx="1751989" cy="1356101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5966" y="4916316"/>
            <a:ext cx="1751989" cy="1359893"/>
          </a:xfrm>
          <a:prstGeom prst="round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5119118" y="4916315"/>
            <a:ext cx="2176509" cy="1359893"/>
          </a:xfrm>
          <a:prstGeom prst="round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844184" y="4917631"/>
            <a:ext cx="3233289" cy="1355614"/>
          </a:xfrm>
          <a:prstGeom prst="round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7657416" y="2593915"/>
            <a:ext cx="1245680" cy="2215636"/>
          </a:xfrm>
          <a:prstGeom prst="round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>
            <a:spLocks noChangeAspect="1"/>
          </p:cNvSpPr>
          <p:nvPr/>
        </p:nvSpPr>
        <p:spPr>
          <a:xfrm>
            <a:off x="4298131" y="626073"/>
            <a:ext cx="1751989" cy="1359893"/>
          </a:xfrm>
          <a:prstGeom prst="round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181425" y="2789986"/>
            <a:ext cx="1655987" cy="1970767"/>
          </a:xfrm>
          <a:prstGeom prst="round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1395352" y="2884380"/>
            <a:ext cx="1566476" cy="1215898"/>
          </a:xfrm>
          <a:prstGeom prst="roundRect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blah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4980" y="3181598"/>
            <a:ext cx="656533" cy="787840"/>
          </a:xfrm>
          <a:prstGeom prst="rect">
            <a:avLst/>
          </a:prstGeom>
        </p:spPr>
      </p:pic>
      <p:pic>
        <p:nvPicPr>
          <p:cNvPr id="28" name="Picture 27" descr="blah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5244" y="3971930"/>
            <a:ext cx="683553" cy="820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Course 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1: Introduction and Fundamentals</a:t>
            </a:r>
          </a:p>
          <a:p>
            <a:r>
              <a:rPr lang="en-US" dirty="0" smtClean="0"/>
              <a:t>Lecture 2: </a:t>
            </a:r>
            <a:r>
              <a:rPr lang="en-US" dirty="0" smtClean="0"/>
              <a:t>Methodology</a:t>
            </a:r>
            <a:endParaRPr lang="en-US" dirty="0" smtClean="0"/>
          </a:p>
          <a:p>
            <a:r>
              <a:rPr lang="en-US" dirty="0" smtClean="0"/>
              <a:t>Lecture 3: Tools Technology</a:t>
            </a:r>
          </a:p>
          <a:p>
            <a:r>
              <a:rPr lang="en-US" dirty="0" smtClean="0"/>
              <a:t>Lecture 4: Tools Landscape – Part 1</a:t>
            </a:r>
          </a:p>
          <a:p>
            <a:r>
              <a:rPr lang="en-US" dirty="0"/>
              <a:t>Lecture </a:t>
            </a:r>
            <a:r>
              <a:rPr lang="en-US" dirty="0" smtClean="0"/>
              <a:t>5: </a:t>
            </a:r>
            <a:r>
              <a:rPr lang="en-US" dirty="0"/>
              <a:t>Tools Landscape – Part 2</a:t>
            </a:r>
          </a:p>
          <a:p>
            <a:r>
              <a:rPr lang="en-US" dirty="0" smtClean="0"/>
              <a:t>Lecture 6: TAU Performance System</a:t>
            </a:r>
          </a:p>
          <a:p>
            <a:r>
              <a:rPr lang="en-US" dirty="0" smtClean="0"/>
              <a:t>Lecture </a:t>
            </a:r>
            <a:r>
              <a:rPr lang="en-US" dirty="0"/>
              <a:t>7</a:t>
            </a:r>
            <a:r>
              <a:rPr lang="en-US" dirty="0" smtClean="0"/>
              <a:t>: TAU Applications</a:t>
            </a:r>
          </a:p>
          <a:p>
            <a:r>
              <a:rPr lang="en-US" dirty="0" smtClean="0"/>
              <a:t>Lecture 8: Advances in TAU</a:t>
            </a:r>
          </a:p>
          <a:p>
            <a:r>
              <a:rPr lang="en-US" dirty="0" smtClean="0"/>
              <a:t>Lecture 9: Future Directions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77994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559447" y="1001302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543800" y="2780393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543800" y="4609193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7620127" y="1523874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Tuesday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02122" y="334846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Wednesday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7562421" y="517726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Thursday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760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I would like to thank </a:t>
            </a:r>
            <a:r>
              <a:rPr lang="en-US" dirty="0"/>
              <a:t>the following US and international </a:t>
            </a:r>
            <a:r>
              <a:rPr lang="en-US" dirty="0" smtClean="0"/>
              <a:t>colleagues for their contributions to the content presented in the short course</a:t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Kevin Huck, Sameer </a:t>
            </a:r>
            <a:r>
              <a:rPr lang="en-US" dirty="0" err="1" smtClean="0"/>
              <a:t>Shende</a:t>
            </a:r>
            <a:r>
              <a:rPr lang="en-US" dirty="0" smtClean="0"/>
              <a:t>, University of Oregon</a:t>
            </a:r>
          </a:p>
          <a:p>
            <a:pPr marL="457200" lvl="1" indent="0">
              <a:buNone/>
            </a:pPr>
            <a:r>
              <a:rPr lang="en-US" dirty="0" smtClean="0"/>
              <a:t>Martin Schulz, Lawrence Livermore National Laboratory</a:t>
            </a:r>
          </a:p>
          <a:p>
            <a:pPr marL="457200" lvl="1" indent="0">
              <a:buNone/>
            </a:pPr>
            <a:r>
              <a:rPr lang="en-US" dirty="0"/>
              <a:t>Valerie Taylor, Texas A&amp;M University</a:t>
            </a:r>
          </a:p>
          <a:p>
            <a:pPr marL="457200" lvl="1" indent="0">
              <a:buNone/>
            </a:pPr>
            <a:r>
              <a:rPr lang="en-US" dirty="0"/>
              <a:t>Jeff Hollingsworth, University of </a:t>
            </a:r>
            <a:r>
              <a:rPr lang="en-US" dirty="0" smtClean="0"/>
              <a:t>Maryland</a:t>
            </a:r>
          </a:p>
          <a:p>
            <a:pPr marL="457200" lvl="1" indent="0">
              <a:buNone/>
            </a:pPr>
            <a:r>
              <a:rPr lang="en-US" dirty="0" smtClean="0"/>
              <a:t>Dan </a:t>
            </a:r>
            <a:r>
              <a:rPr lang="en-US" dirty="0" err="1" smtClean="0"/>
              <a:t>Terpstra</a:t>
            </a:r>
            <a:r>
              <a:rPr lang="en-US" dirty="0" smtClean="0"/>
              <a:t>, University of Tennessee, </a:t>
            </a:r>
            <a:r>
              <a:rPr lang="en-US" dirty="0" smtClean="0"/>
              <a:t>Knoxville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Jeff Vetter, Oak Ridge National Laboratory</a:t>
            </a:r>
          </a:p>
          <a:p>
            <a:pPr marL="457200" lvl="1" indent="0">
              <a:buNone/>
            </a:pPr>
            <a:r>
              <a:rPr lang="en-US" dirty="0" smtClean="0"/>
              <a:t>Bart Miller, University of Wisconsin, Madison</a:t>
            </a:r>
          </a:p>
          <a:p>
            <a:pPr marL="457200" lvl="1" indent="0">
              <a:buNone/>
            </a:pPr>
            <a:r>
              <a:rPr lang="en-US" dirty="0" smtClean="0"/>
              <a:t>Shirley Moore, University of Texas, El </a:t>
            </a:r>
            <a:r>
              <a:rPr lang="en-US" dirty="0" smtClean="0"/>
              <a:t>Paso</a:t>
            </a:r>
          </a:p>
          <a:p>
            <a:pPr marL="457200" lvl="1" indent="0">
              <a:buNone/>
            </a:pPr>
            <a:r>
              <a:rPr lang="en-US" dirty="0" smtClean="0"/>
              <a:t>Laura Carrington, San Diego Supercomputing Center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Felix Wolf, </a:t>
            </a:r>
            <a:r>
              <a:rPr lang="en-US" dirty="0" err="1" smtClean="0"/>
              <a:t>RWTHAachen</a:t>
            </a:r>
            <a:r>
              <a:rPr lang="en-US" dirty="0" smtClean="0"/>
              <a:t> University, Germany</a:t>
            </a:r>
          </a:p>
          <a:p>
            <a:pPr marL="457200" lvl="1" indent="0">
              <a:buNone/>
            </a:pPr>
            <a:r>
              <a:rPr lang="en-US" dirty="0" smtClean="0"/>
              <a:t>Bernd Mohr, </a:t>
            </a:r>
            <a:r>
              <a:rPr lang="en-US" dirty="0" err="1" smtClean="0"/>
              <a:t>Juelich</a:t>
            </a:r>
            <a:r>
              <a:rPr lang="en-US" dirty="0" smtClean="0"/>
              <a:t> Research Center, Germany</a:t>
            </a:r>
          </a:p>
          <a:p>
            <a:pPr marL="457200" lvl="1" indent="0">
              <a:buNone/>
            </a:pPr>
            <a:r>
              <a:rPr lang="en-US" dirty="0" smtClean="0"/>
              <a:t>Jesus </a:t>
            </a:r>
            <a:r>
              <a:rPr lang="en-US" dirty="0" err="1" smtClean="0"/>
              <a:t>Lebarta</a:t>
            </a:r>
            <a:r>
              <a:rPr lang="en-US" dirty="0" smtClean="0"/>
              <a:t>, </a:t>
            </a:r>
            <a:r>
              <a:rPr lang="en-US" dirty="0" err="1" smtClean="0"/>
              <a:t>Judit</a:t>
            </a:r>
            <a:r>
              <a:rPr lang="en-US" dirty="0" smtClean="0"/>
              <a:t> </a:t>
            </a:r>
            <a:r>
              <a:rPr lang="en-US" dirty="0" err="1" smtClean="0"/>
              <a:t>Gimenez</a:t>
            </a:r>
            <a:r>
              <a:rPr lang="en-US" dirty="0" smtClean="0"/>
              <a:t>, Barcelona Supercomputing Center, Spain</a:t>
            </a:r>
          </a:p>
          <a:p>
            <a:pPr marL="457200" lvl="1" indent="0">
              <a:buNone/>
            </a:pPr>
            <a:r>
              <a:rPr lang="en-US" dirty="0" smtClean="0"/>
              <a:t>Wolfgang Nagel, Technical University, Dresden, Germany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11939</TotalTime>
  <Words>233</Words>
  <Application>Microsoft Macintosh PowerPoint</Application>
  <PresentationFormat>On-screen Show (4:3)</PresentationFormat>
  <Paragraphs>61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NewTemplate</vt:lpstr>
      <vt:lpstr>Parallel Performance Tools: A Short Course</vt:lpstr>
      <vt:lpstr>Who am I?</vt:lpstr>
      <vt:lpstr>Where do I come from?</vt:lpstr>
      <vt:lpstr>What is Eugene like?</vt:lpstr>
      <vt:lpstr>University of Oregon</vt:lpstr>
      <vt:lpstr>Short Course Outline</vt:lpstr>
      <vt:lpstr>Acknowledgements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Allen Malony</cp:lastModifiedBy>
  <cp:revision>114</cp:revision>
  <dcterms:created xsi:type="dcterms:W3CDTF">2013-11-24T21:03:34Z</dcterms:created>
  <dcterms:modified xsi:type="dcterms:W3CDTF">2013-12-03T00:39:21Z</dcterms:modified>
</cp:coreProperties>
</file>